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66" r:id="rId7"/>
    <p:sldId id="257" r:id="rId8"/>
    <p:sldId id="262" r:id="rId9"/>
    <p:sldId id="263" r:id="rId10"/>
    <p:sldId id="261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ED0254-2762-4C87-A3EA-8A78FA3FDFF8}" v="79" dt="2020-03-10T16:36:17.9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atkinvi\AppData\Local\Microsoft\Windows\INetCache\Content.Outlook\E8WHRXPY\Grafico%20Seli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61968837728699E-2"/>
          <c:y val="5.7369687711865597E-2"/>
          <c:w val="0.90319220367333697"/>
          <c:h val="0.79081624208738599"/>
        </c:manualLayout>
      </c:layout>
      <c:lineChart>
        <c:grouping val="standard"/>
        <c:varyColors val="0"/>
        <c:ser>
          <c:idx val="1"/>
          <c:order val="0"/>
          <c:tx>
            <c:v>Selic</c:v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128"/>
              <c:layout>
                <c:manualLayout>
                  <c:x val="-2.1674651870104481E-2"/>
                  <c:y val="-5.5041792501365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99-40FD-BE4F-71F9D02674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Sheet1!$B$2:$B$175</c:f>
              <c:numCache>
                <c:formatCode>mmm\-yy</c:formatCode>
                <c:ptCount val="174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41290</c:v>
                </c:pt>
                <c:pt idx="85">
                  <c:v>41306</c:v>
                </c:pt>
                <c:pt idx="86">
                  <c:v>41339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  <c:pt idx="149">
                  <c:v>43252</c:v>
                </c:pt>
                <c:pt idx="150">
                  <c:v>43282</c:v>
                </c:pt>
                <c:pt idx="151">
                  <c:v>43313</c:v>
                </c:pt>
                <c:pt idx="152">
                  <c:v>43344</c:v>
                </c:pt>
                <c:pt idx="153">
                  <c:v>43374</c:v>
                </c:pt>
                <c:pt idx="154">
                  <c:v>43405</c:v>
                </c:pt>
                <c:pt idx="155">
                  <c:v>43435</c:v>
                </c:pt>
                <c:pt idx="156">
                  <c:v>43466</c:v>
                </c:pt>
                <c:pt idx="157">
                  <c:v>43497</c:v>
                </c:pt>
                <c:pt idx="158">
                  <c:v>43525</c:v>
                </c:pt>
                <c:pt idx="159">
                  <c:v>43556</c:v>
                </c:pt>
                <c:pt idx="160">
                  <c:v>43586</c:v>
                </c:pt>
                <c:pt idx="161">
                  <c:v>43617</c:v>
                </c:pt>
                <c:pt idx="162">
                  <c:v>43647</c:v>
                </c:pt>
                <c:pt idx="163">
                  <c:v>43678</c:v>
                </c:pt>
                <c:pt idx="164">
                  <c:v>43709</c:v>
                </c:pt>
                <c:pt idx="165">
                  <c:v>43739</c:v>
                </c:pt>
                <c:pt idx="166">
                  <c:v>43770</c:v>
                </c:pt>
                <c:pt idx="167">
                  <c:v>43800</c:v>
                </c:pt>
                <c:pt idx="168">
                  <c:v>43831</c:v>
                </c:pt>
                <c:pt idx="169">
                  <c:v>43862</c:v>
                </c:pt>
                <c:pt idx="170">
                  <c:v>43891</c:v>
                </c:pt>
                <c:pt idx="171">
                  <c:v>43922</c:v>
                </c:pt>
                <c:pt idx="172">
                  <c:v>43952</c:v>
                </c:pt>
                <c:pt idx="173">
                  <c:v>43983</c:v>
                </c:pt>
              </c:numCache>
            </c:numRef>
          </c:cat>
          <c:val>
            <c:numRef>
              <c:f>Sheet1!$C$2:$C$175</c:f>
              <c:numCache>
                <c:formatCode>General</c:formatCode>
                <c:ptCount val="174"/>
                <c:pt idx="0">
                  <c:v>17.25</c:v>
                </c:pt>
                <c:pt idx="1">
                  <c:v>17.25</c:v>
                </c:pt>
                <c:pt idx="2" formatCode="0.00">
                  <c:v>16.5</c:v>
                </c:pt>
                <c:pt idx="3">
                  <c:v>15.75</c:v>
                </c:pt>
                <c:pt idx="4">
                  <c:v>15.25</c:v>
                </c:pt>
                <c:pt idx="5">
                  <c:v>15.25</c:v>
                </c:pt>
                <c:pt idx="6">
                  <c:v>14.75</c:v>
                </c:pt>
                <c:pt idx="7">
                  <c:v>14.25</c:v>
                </c:pt>
                <c:pt idx="8">
                  <c:v>14.25</c:v>
                </c:pt>
                <c:pt idx="9">
                  <c:v>13.75</c:v>
                </c:pt>
                <c:pt idx="10">
                  <c:v>13.25</c:v>
                </c:pt>
                <c:pt idx="11">
                  <c:v>13.25</c:v>
                </c:pt>
                <c:pt idx="12" formatCode="0.00">
                  <c:v>13</c:v>
                </c:pt>
                <c:pt idx="13" formatCode="0.00">
                  <c:v>13</c:v>
                </c:pt>
                <c:pt idx="14" formatCode="0.00">
                  <c:v>12.75</c:v>
                </c:pt>
                <c:pt idx="15" formatCode="0.00">
                  <c:v>12.5</c:v>
                </c:pt>
                <c:pt idx="16" formatCode="0.00">
                  <c:v>12.5</c:v>
                </c:pt>
                <c:pt idx="17" formatCode="0.00">
                  <c:v>12</c:v>
                </c:pt>
                <c:pt idx="18" formatCode="0.00">
                  <c:v>11.5</c:v>
                </c:pt>
                <c:pt idx="19" formatCode="0.00">
                  <c:v>11.5</c:v>
                </c:pt>
                <c:pt idx="20" formatCode="0.00">
                  <c:v>11.25</c:v>
                </c:pt>
                <c:pt idx="21" formatCode="0.00">
                  <c:v>11.25</c:v>
                </c:pt>
                <c:pt idx="22" formatCode="0.00">
                  <c:v>11.25</c:v>
                </c:pt>
                <c:pt idx="23" formatCode="0.00">
                  <c:v>11.25</c:v>
                </c:pt>
                <c:pt idx="24" formatCode="0.00">
                  <c:v>11.25</c:v>
                </c:pt>
                <c:pt idx="25" formatCode="0.00">
                  <c:v>11.25</c:v>
                </c:pt>
                <c:pt idx="26" formatCode="0.00">
                  <c:v>11.25</c:v>
                </c:pt>
                <c:pt idx="27" formatCode="0.00">
                  <c:v>11.75</c:v>
                </c:pt>
                <c:pt idx="28" formatCode="0.00">
                  <c:v>11.75</c:v>
                </c:pt>
                <c:pt idx="29" formatCode="0.00">
                  <c:v>12.25</c:v>
                </c:pt>
                <c:pt idx="30" formatCode="0.00">
                  <c:v>13</c:v>
                </c:pt>
                <c:pt idx="31" formatCode="0.00">
                  <c:v>13</c:v>
                </c:pt>
                <c:pt idx="32" formatCode="0.00">
                  <c:v>13.75</c:v>
                </c:pt>
                <c:pt idx="33" formatCode="0.00">
                  <c:v>13.75</c:v>
                </c:pt>
                <c:pt idx="34" formatCode="0.00">
                  <c:v>13.75</c:v>
                </c:pt>
                <c:pt idx="35" formatCode="0.00">
                  <c:v>13.75</c:v>
                </c:pt>
                <c:pt idx="36" formatCode="0.00">
                  <c:v>12.75</c:v>
                </c:pt>
                <c:pt idx="37" formatCode="0.00">
                  <c:v>12.75</c:v>
                </c:pt>
                <c:pt idx="38" formatCode="0.00">
                  <c:v>11.25</c:v>
                </c:pt>
                <c:pt idx="39" formatCode="0.00">
                  <c:v>10.25</c:v>
                </c:pt>
                <c:pt idx="40" formatCode="0.00">
                  <c:v>10.25</c:v>
                </c:pt>
                <c:pt idx="41" formatCode="0.00">
                  <c:v>9.25</c:v>
                </c:pt>
                <c:pt idx="42" formatCode="0.00">
                  <c:v>8.75</c:v>
                </c:pt>
                <c:pt idx="43" formatCode="0.00">
                  <c:v>8.75</c:v>
                </c:pt>
                <c:pt idx="44" formatCode="0.00">
                  <c:v>8.75</c:v>
                </c:pt>
                <c:pt idx="45" formatCode="0.00">
                  <c:v>8.75</c:v>
                </c:pt>
                <c:pt idx="46" formatCode="0.00">
                  <c:v>8.75</c:v>
                </c:pt>
                <c:pt idx="47" formatCode="0.00">
                  <c:v>8.75</c:v>
                </c:pt>
                <c:pt idx="48" formatCode="0.00">
                  <c:v>8.75</c:v>
                </c:pt>
                <c:pt idx="49" formatCode="0.00">
                  <c:v>8.75</c:v>
                </c:pt>
                <c:pt idx="50" formatCode="0.00">
                  <c:v>8.75</c:v>
                </c:pt>
                <c:pt idx="51" formatCode="0.00">
                  <c:v>9.5</c:v>
                </c:pt>
                <c:pt idx="52" formatCode="0.00">
                  <c:v>9.5</c:v>
                </c:pt>
                <c:pt idx="53" formatCode="0.00">
                  <c:v>10.25</c:v>
                </c:pt>
                <c:pt idx="54" formatCode="0.00">
                  <c:v>10.75</c:v>
                </c:pt>
                <c:pt idx="55" formatCode="0.00">
                  <c:v>10.75</c:v>
                </c:pt>
                <c:pt idx="56" formatCode="0.00">
                  <c:v>10.75</c:v>
                </c:pt>
                <c:pt idx="57" formatCode="0.00">
                  <c:v>10.75</c:v>
                </c:pt>
                <c:pt idx="58" formatCode="0.00">
                  <c:v>10.75</c:v>
                </c:pt>
                <c:pt idx="59" formatCode="0.00">
                  <c:v>10.75</c:v>
                </c:pt>
                <c:pt idx="60" formatCode="0.00">
                  <c:v>11.25</c:v>
                </c:pt>
                <c:pt idx="61" formatCode="0.00">
                  <c:v>11.25</c:v>
                </c:pt>
                <c:pt idx="62" formatCode="0.00">
                  <c:v>11.75</c:v>
                </c:pt>
                <c:pt idx="63" formatCode="0.00">
                  <c:v>12</c:v>
                </c:pt>
                <c:pt idx="64" formatCode="0.00">
                  <c:v>12</c:v>
                </c:pt>
                <c:pt idx="65" formatCode="0.00">
                  <c:v>12.25</c:v>
                </c:pt>
                <c:pt idx="66" formatCode="0.00">
                  <c:v>12.5</c:v>
                </c:pt>
                <c:pt idx="67" formatCode="0.00">
                  <c:v>12</c:v>
                </c:pt>
                <c:pt idx="68" formatCode="0.00">
                  <c:v>12</c:v>
                </c:pt>
                <c:pt idx="69" formatCode="0.00">
                  <c:v>11.5</c:v>
                </c:pt>
                <c:pt idx="70" formatCode="0.00">
                  <c:v>11</c:v>
                </c:pt>
                <c:pt idx="71" formatCode="0.00">
                  <c:v>11</c:v>
                </c:pt>
                <c:pt idx="72" formatCode="0.00">
                  <c:v>10.5</c:v>
                </c:pt>
                <c:pt idx="73" formatCode="0.00">
                  <c:v>10.5</c:v>
                </c:pt>
                <c:pt idx="74" formatCode="0.00">
                  <c:v>9.75</c:v>
                </c:pt>
                <c:pt idx="75" formatCode="0.00">
                  <c:v>9</c:v>
                </c:pt>
                <c:pt idx="76" formatCode="0.00">
                  <c:v>8.5</c:v>
                </c:pt>
                <c:pt idx="77" formatCode="0.00">
                  <c:v>8.5</c:v>
                </c:pt>
                <c:pt idx="78" formatCode="0.00">
                  <c:v>8</c:v>
                </c:pt>
                <c:pt idx="79" formatCode="0.00">
                  <c:v>7.5</c:v>
                </c:pt>
                <c:pt idx="80" formatCode="0.00">
                  <c:v>7.5</c:v>
                </c:pt>
                <c:pt idx="81" formatCode="0.00">
                  <c:v>7.25</c:v>
                </c:pt>
                <c:pt idx="82" formatCode="0.00">
                  <c:v>7.25</c:v>
                </c:pt>
                <c:pt idx="83" formatCode="0.00">
                  <c:v>7.25</c:v>
                </c:pt>
                <c:pt idx="84" formatCode="0.00">
                  <c:v>7.25</c:v>
                </c:pt>
                <c:pt idx="85" formatCode="0.00">
                  <c:v>7.25</c:v>
                </c:pt>
                <c:pt idx="86" formatCode="0.00">
                  <c:v>7.25</c:v>
                </c:pt>
                <c:pt idx="87" formatCode="0.00">
                  <c:v>7.5</c:v>
                </c:pt>
                <c:pt idx="88" formatCode="0.00">
                  <c:v>8</c:v>
                </c:pt>
                <c:pt idx="89" formatCode="0.00">
                  <c:v>8</c:v>
                </c:pt>
                <c:pt idx="90" formatCode="0.00">
                  <c:v>8.5</c:v>
                </c:pt>
                <c:pt idx="91" formatCode="0.00">
                  <c:v>9</c:v>
                </c:pt>
                <c:pt idx="92" formatCode="0.00">
                  <c:v>9</c:v>
                </c:pt>
                <c:pt idx="93" formatCode="0.00">
                  <c:v>9.5</c:v>
                </c:pt>
                <c:pt idx="94" formatCode="0.00">
                  <c:v>10</c:v>
                </c:pt>
                <c:pt idx="95" formatCode="0.00">
                  <c:v>10</c:v>
                </c:pt>
                <c:pt idx="96" formatCode="0.00">
                  <c:v>10.5</c:v>
                </c:pt>
                <c:pt idx="97" formatCode="0.00">
                  <c:v>10.75</c:v>
                </c:pt>
                <c:pt idx="98" formatCode="0.00">
                  <c:v>10.75</c:v>
                </c:pt>
                <c:pt idx="99" formatCode="0.00">
                  <c:v>11</c:v>
                </c:pt>
                <c:pt idx="100" formatCode="0.00">
                  <c:v>11</c:v>
                </c:pt>
                <c:pt idx="101" formatCode="0.00">
                  <c:v>11</c:v>
                </c:pt>
                <c:pt idx="102" formatCode="0.00">
                  <c:v>11</c:v>
                </c:pt>
                <c:pt idx="103" formatCode="0.00">
                  <c:v>11</c:v>
                </c:pt>
                <c:pt idx="104" formatCode="0.00">
                  <c:v>11</c:v>
                </c:pt>
                <c:pt idx="105" formatCode="0.00">
                  <c:v>11.25</c:v>
                </c:pt>
                <c:pt idx="106" formatCode="0.00">
                  <c:v>11.25</c:v>
                </c:pt>
                <c:pt idx="107" formatCode="0.00">
                  <c:v>11.75</c:v>
                </c:pt>
                <c:pt idx="108" formatCode="0.00">
                  <c:v>12.25</c:v>
                </c:pt>
                <c:pt idx="109" formatCode="0.00">
                  <c:v>12.25</c:v>
                </c:pt>
                <c:pt idx="110" formatCode="0.00">
                  <c:v>12.75</c:v>
                </c:pt>
                <c:pt idx="111" formatCode="0.00">
                  <c:v>13.25</c:v>
                </c:pt>
                <c:pt idx="112" formatCode="0.00">
                  <c:v>13.25</c:v>
                </c:pt>
                <c:pt idx="113" formatCode="0.00">
                  <c:v>13.75</c:v>
                </c:pt>
                <c:pt idx="114" formatCode="0.00">
                  <c:v>14.25</c:v>
                </c:pt>
                <c:pt idx="115" formatCode="0.00">
                  <c:v>14.25</c:v>
                </c:pt>
                <c:pt idx="116" formatCode="0.00">
                  <c:v>14.25</c:v>
                </c:pt>
                <c:pt idx="117" formatCode="0.00">
                  <c:v>14.25</c:v>
                </c:pt>
                <c:pt idx="118" formatCode="0.00">
                  <c:v>14.25</c:v>
                </c:pt>
                <c:pt idx="119" formatCode="0.00">
                  <c:v>14.25</c:v>
                </c:pt>
                <c:pt idx="120" formatCode="0.00">
                  <c:v>14.25</c:v>
                </c:pt>
                <c:pt idx="121" formatCode="0.00">
                  <c:v>14.25</c:v>
                </c:pt>
                <c:pt idx="122" formatCode="0.00">
                  <c:v>14.25</c:v>
                </c:pt>
                <c:pt idx="123" formatCode="0.00">
                  <c:v>14.25</c:v>
                </c:pt>
                <c:pt idx="124" formatCode="0.00">
                  <c:v>14.25</c:v>
                </c:pt>
                <c:pt idx="125" formatCode="0.00">
                  <c:v>14.25</c:v>
                </c:pt>
                <c:pt idx="126" formatCode="0.00">
                  <c:v>14.25</c:v>
                </c:pt>
                <c:pt idx="127" formatCode="0.00">
                  <c:v>14.25</c:v>
                </c:pt>
                <c:pt idx="128" formatCode="0.00">
                  <c:v>14.25</c:v>
                </c:pt>
                <c:pt idx="129" formatCode="0.00">
                  <c:v>14</c:v>
                </c:pt>
                <c:pt idx="130" formatCode="0.00">
                  <c:v>13.75</c:v>
                </c:pt>
                <c:pt idx="131" formatCode="0.00">
                  <c:v>13.75</c:v>
                </c:pt>
                <c:pt idx="132" formatCode="0.00">
                  <c:v>13</c:v>
                </c:pt>
                <c:pt idx="133" formatCode="0.00">
                  <c:v>12.25</c:v>
                </c:pt>
                <c:pt idx="134" formatCode="0.00">
                  <c:v>12.25</c:v>
                </c:pt>
                <c:pt idx="135" formatCode="0.00">
                  <c:v>11.25</c:v>
                </c:pt>
                <c:pt idx="136" formatCode="0.00">
                  <c:v>10.25</c:v>
                </c:pt>
                <c:pt idx="137" formatCode="0.00">
                  <c:v>10.25</c:v>
                </c:pt>
                <c:pt idx="138" formatCode="0.00">
                  <c:v>9.25</c:v>
                </c:pt>
                <c:pt idx="139" formatCode="0.00">
                  <c:v>9.25</c:v>
                </c:pt>
                <c:pt idx="140" formatCode="0.00">
                  <c:v>8.25</c:v>
                </c:pt>
                <c:pt idx="141" formatCode="0.00">
                  <c:v>7.5</c:v>
                </c:pt>
                <c:pt idx="142" formatCode="0.00">
                  <c:v>7.5</c:v>
                </c:pt>
                <c:pt idx="143" formatCode="0.00">
                  <c:v>7</c:v>
                </c:pt>
                <c:pt idx="144" formatCode="0.00">
                  <c:v>7</c:v>
                </c:pt>
                <c:pt idx="145" formatCode="0.00">
                  <c:v>6.75</c:v>
                </c:pt>
                <c:pt idx="146" formatCode="0.00">
                  <c:v>6.5</c:v>
                </c:pt>
                <c:pt idx="147" formatCode="0.00">
                  <c:v>6.5</c:v>
                </c:pt>
                <c:pt idx="148" formatCode="0.00">
                  <c:v>6.5</c:v>
                </c:pt>
                <c:pt idx="149" formatCode="0.00">
                  <c:v>6.5</c:v>
                </c:pt>
                <c:pt idx="150" formatCode="0.00">
                  <c:v>6.5</c:v>
                </c:pt>
                <c:pt idx="151" formatCode="0.00">
                  <c:v>6.5</c:v>
                </c:pt>
                <c:pt idx="152" formatCode="0.00">
                  <c:v>6.5</c:v>
                </c:pt>
                <c:pt idx="153" formatCode="0.00">
                  <c:v>6.5</c:v>
                </c:pt>
                <c:pt idx="154" formatCode="0.00">
                  <c:v>6.5</c:v>
                </c:pt>
                <c:pt idx="155" formatCode="0.00">
                  <c:v>6.5</c:v>
                </c:pt>
                <c:pt idx="156" formatCode="0.00">
                  <c:v>6.5</c:v>
                </c:pt>
                <c:pt idx="157" formatCode="0.00">
                  <c:v>6.5</c:v>
                </c:pt>
                <c:pt idx="158" formatCode="0.00">
                  <c:v>6.5</c:v>
                </c:pt>
                <c:pt idx="159" formatCode="0.00">
                  <c:v>6.5</c:v>
                </c:pt>
                <c:pt idx="160" formatCode="0.00">
                  <c:v>6.5</c:v>
                </c:pt>
                <c:pt idx="161" formatCode="0.00">
                  <c:v>6.5</c:v>
                </c:pt>
                <c:pt idx="162" formatCode="0.00">
                  <c:v>6</c:v>
                </c:pt>
                <c:pt idx="163" formatCode="0.00">
                  <c:v>6</c:v>
                </c:pt>
                <c:pt idx="164" formatCode="0.00">
                  <c:v>5.5</c:v>
                </c:pt>
                <c:pt idx="165" formatCode="0.00">
                  <c:v>5</c:v>
                </c:pt>
                <c:pt idx="166" formatCode="0.00">
                  <c:v>5</c:v>
                </c:pt>
                <c:pt idx="167" formatCode="0.00">
                  <c:v>4.5</c:v>
                </c:pt>
                <c:pt idx="168" formatCode="0.00">
                  <c:v>4.5</c:v>
                </c:pt>
                <c:pt idx="169" formatCode="0.00">
                  <c:v>4.25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99-40FD-BE4F-71F9D026749E}"/>
            </c:ext>
          </c:extLst>
        </c:ser>
        <c:ser>
          <c:idx val="0"/>
          <c:order val="1"/>
          <c:tx>
            <c:v>Projeção BTG</c:v>
          </c:tx>
          <c:spPr>
            <a:ln w="28575" cap="rnd">
              <a:solidFill>
                <a:srgbClr val="37CBFF"/>
              </a:solidFill>
              <a:round/>
            </a:ln>
            <a:effectLst/>
          </c:spPr>
          <c:marker>
            <c:symbol val="none"/>
          </c:marker>
          <c:dPt>
            <c:idx val="171"/>
            <c:marker>
              <c:symbol val="none"/>
            </c:marker>
            <c:bubble3D val="0"/>
            <c:spPr>
              <a:ln w="28575" cap="rnd">
                <a:solidFill>
                  <a:srgbClr val="37CBFF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F199-40FD-BE4F-71F9D026749E}"/>
              </c:ext>
            </c:extLst>
          </c:dPt>
          <c:dLbls>
            <c:dLbl>
              <c:idx val="173"/>
              <c:layout>
                <c:manualLayout>
                  <c:x val="-2.0590919276599267E-2"/>
                  <c:y val="3.23775250008030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199-40FD-BE4F-71F9D02674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Sheet1!$B$2:$B$175</c:f>
              <c:numCache>
                <c:formatCode>mmm\-yy</c:formatCode>
                <c:ptCount val="174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41290</c:v>
                </c:pt>
                <c:pt idx="85">
                  <c:v>41306</c:v>
                </c:pt>
                <c:pt idx="86">
                  <c:v>41339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  <c:pt idx="149">
                  <c:v>43252</c:v>
                </c:pt>
                <c:pt idx="150">
                  <c:v>43282</c:v>
                </c:pt>
                <c:pt idx="151">
                  <c:v>43313</c:v>
                </c:pt>
                <c:pt idx="152">
                  <c:v>43344</c:v>
                </c:pt>
                <c:pt idx="153">
                  <c:v>43374</c:v>
                </c:pt>
                <c:pt idx="154">
                  <c:v>43405</c:v>
                </c:pt>
                <c:pt idx="155">
                  <c:v>43435</c:v>
                </c:pt>
                <c:pt idx="156">
                  <c:v>43466</c:v>
                </c:pt>
                <c:pt idx="157">
                  <c:v>43497</c:v>
                </c:pt>
                <c:pt idx="158">
                  <c:v>43525</c:v>
                </c:pt>
                <c:pt idx="159">
                  <c:v>43556</c:v>
                </c:pt>
                <c:pt idx="160">
                  <c:v>43586</c:v>
                </c:pt>
                <c:pt idx="161">
                  <c:v>43617</c:v>
                </c:pt>
                <c:pt idx="162">
                  <c:v>43647</c:v>
                </c:pt>
                <c:pt idx="163">
                  <c:v>43678</c:v>
                </c:pt>
                <c:pt idx="164">
                  <c:v>43709</c:v>
                </c:pt>
                <c:pt idx="165">
                  <c:v>43739</c:v>
                </c:pt>
                <c:pt idx="166">
                  <c:v>43770</c:v>
                </c:pt>
                <c:pt idx="167">
                  <c:v>43800</c:v>
                </c:pt>
                <c:pt idx="168">
                  <c:v>43831</c:v>
                </c:pt>
                <c:pt idx="169">
                  <c:v>43862</c:v>
                </c:pt>
                <c:pt idx="170">
                  <c:v>43891</c:v>
                </c:pt>
                <c:pt idx="171">
                  <c:v>43922</c:v>
                </c:pt>
                <c:pt idx="172">
                  <c:v>43952</c:v>
                </c:pt>
                <c:pt idx="173">
                  <c:v>43983</c:v>
                </c:pt>
              </c:numCache>
            </c:numRef>
          </c:cat>
          <c:val>
            <c:numRef>
              <c:f>Sheet1!$D$2:$D$175</c:f>
              <c:numCache>
                <c:formatCode>General</c:formatCode>
                <c:ptCount val="174"/>
                <c:pt idx="169" formatCode="0.00">
                  <c:v>4.25</c:v>
                </c:pt>
                <c:pt idx="170" formatCode="0.00">
                  <c:v>4</c:v>
                </c:pt>
                <c:pt idx="171" formatCode="0.00">
                  <c:v>4</c:v>
                </c:pt>
                <c:pt idx="172" formatCode="0.00">
                  <c:v>3.75</c:v>
                </c:pt>
                <c:pt idx="173" formatCode="0.00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199-40FD-BE4F-71F9D0267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5382528"/>
        <c:axId val="1555379248"/>
      </c:lineChart>
      <c:dateAx>
        <c:axId val="1555382528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5379248"/>
        <c:crosses val="autoZero"/>
        <c:auto val="1"/>
        <c:lblOffset val="100"/>
        <c:baseTimeUnit val="days"/>
        <c:majorUnit val="5"/>
        <c:majorTimeUnit val="months"/>
      </c:dateAx>
      <c:valAx>
        <c:axId val="1555379248"/>
        <c:scaling>
          <c:orientation val="minMax"/>
          <c:max val="1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5382528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t"/>
      <c:layout>
        <c:manualLayout>
          <c:xMode val="edge"/>
          <c:yMode val="edge"/>
          <c:x val="0.29506215590423496"/>
          <c:y val="0.74499741744623416"/>
          <c:w val="0.4859667262570212"/>
          <c:h val="0.102626301665734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06FC-7923-492C-9092-46EBF389BC92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37C1-8520-4783-8BF7-5202A80A3D8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87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06FC-7923-492C-9092-46EBF389BC92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37C1-8520-4783-8BF7-5202A80A3D8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097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06FC-7923-492C-9092-46EBF389BC92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37C1-8520-4783-8BF7-5202A80A3D8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72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06FC-7923-492C-9092-46EBF389BC92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37C1-8520-4783-8BF7-5202A80A3D8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161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06FC-7923-492C-9092-46EBF389BC92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37C1-8520-4783-8BF7-5202A80A3D8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410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06FC-7923-492C-9092-46EBF389BC92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37C1-8520-4783-8BF7-5202A80A3D8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89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06FC-7923-492C-9092-46EBF389BC92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37C1-8520-4783-8BF7-5202A80A3D8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09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06FC-7923-492C-9092-46EBF389BC92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37C1-8520-4783-8BF7-5202A80A3D8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926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06FC-7923-492C-9092-46EBF389BC92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37C1-8520-4783-8BF7-5202A80A3D8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326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06FC-7923-492C-9092-46EBF389BC92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37C1-8520-4783-8BF7-5202A80A3D8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71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06FC-7923-492C-9092-46EBF389BC92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37C1-8520-4783-8BF7-5202A80A3D8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13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106FC-7923-492C-9092-46EBF389BC92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237C1-8520-4783-8BF7-5202A80A3D8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64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97" y="734027"/>
            <a:ext cx="7056162" cy="499040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815" y="6120714"/>
            <a:ext cx="2673422" cy="51898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530" y="593121"/>
            <a:ext cx="5272217" cy="527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96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88" y="-440308"/>
            <a:ext cx="5122764" cy="3623027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40368" y="2474294"/>
            <a:ext cx="11911263" cy="3576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/>
              <a:t>         Faixas de juros (% do total) - Índice </a:t>
            </a:r>
            <a:r>
              <a:rPr lang="pt-BR" sz="2000" i="1" dirty="0" err="1"/>
              <a:t>Bloomberg</a:t>
            </a:r>
            <a:r>
              <a:rPr lang="pt-BR" sz="2000" i="1" dirty="0"/>
              <a:t> Barclays</a:t>
            </a:r>
            <a:r>
              <a:rPr lang="pt-BR" sz="2000" dirty="0"/>
              <a:t>*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506598" y="708423"/>
            <a:ext cx="7847202" cy="1325563"/>
          </a:xfrm>
        </p:spPr>
        <p:txBody>
          <a:bodyPr>
            <a:normAutofit/>
          </a:bodyPr>
          <a:lstStyle/>
          <a:p>
            <a:r>
              <a:rPr lang="pt-BR" sz="3600" dirty="0"/>
              <a:t>Um mundo de juros baixos / negativos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211" y="4463246"/>
            <a:ext cx="3575219" cy="3575219"/>
          </a:xfrm>
          <a:prstGeom prst="rect">
            <a:avLst/>
          </a:prstGeom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662D519-1944-4B95-9B0F-057254D6BEFD}"/>
              </a:ext>
            </a:extLst>
          </p:cNvPr>
          <p:cNvSpPr txBox="1">
            <a:spLocks/>
          </p:cNvSpPr>
          <p:nvPr/>
        </p:nvSpPr>
        <p:spPr>
          <a:xfrm>
            <a:off x="535023" y="6642221"/>
            <a:ext cx="11911263" cy="65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200" b="1" dirty="0"/>
              <a:t>Fonte: </a:t>
            </a:r>
            <a:r>
              <a:rPr lang="pt-BR" sz="1200" b="1" dirty="0" err="1"/>
              <a:t>Bloomberg</a:t>
            </a:r>
            <a:r>
              <a:rPr lang="pt-BR" sz="1200" b="1" dirty="0"/>
              <a:t> – *</a:t>
            </a:r>
            <a:r>
              <a:rPr lang="pt-BR" sz="1200" b="1" dirty="0" err="1"/>
              <a:t>Indice</a:t>
            </a:r>
            <a:r>
              <a:rPr lang="pt-BR" sz="1200" b="1" dirty="0"/>
              <a:t> Global </a:t>
            </a:r>
            <a:r>
              <a:rPr lang="pt-BR" sz="1200" b="1" dirty="0" err="1"/>
              <a:t>Aggregate</a:t>
            </a:r>
            <a:r>
              <a:rPr lang="pt-BR" sz="1200" b="1" dirty="0"/>
              <a:t> </a:t>
            </a:r>
            <a:r>
              <a:rPr lang="pt-BR" sz="1200" b="1" dirty="0" err="1"/>
              <a:t>Sovereign</a:t>
            </a:r>
            <a:endParaRPr lang="pt-BR" sz="1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BE3F9D-61D4-4095-A3B8-64232D99E2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325" y="2991415"/>
            <a:ext cx="11375985" cy="35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02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88" y="-440308"/>
            <a:ext cx="5122764" cy="3623027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506598" y="708423"/>
            <a:ext cx="7847202" cy="1325563"/>
          </a:xfrm>
        </p:spPr>
        <p:txBody>
          <a:bodyPr>
            <a:normAutofit/>
          </a:bodyPr>
          <a:lstStyle/>
          <a:p>
            <a:r>
              <a:rPr lang="pt-BR" sz="3600" dirty="0"/>
              <a:t>Evolução da Selic </a:t>
            </a:r>
            <a:r>
              <a:rPr lang="pt-BR" sz="2000" dirty="0"/>
              <a:t>(% ao ano)</a:t>
            </a:r>
            <a:endParaRPr lang="pt-BR" sz="36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211" y="4463246"/>
            <a:ext cx="3575219" cy="3575219"/>
          </a:xfrm>
          <a:prstGeom prst="rect">
            <a:avLst/>
          </a:prstGeom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662D519-1944-4B95-9B0F-057254D6BEFD}"/>
              </a:ext>
            </a:extLst>
          </p:cNvPr>
          <p:cNvSpPr txBox="1">
            <a:spLocks/>
          </p:cNvSpPr>
          <p:nvPr/>
        </p:nvSpPr>
        <p:spPr>
          <a:xfrm>
            <a:off x="535023" y="6642221"/>
            <a:ext cx="11911263" cy="65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200" b="1" dirty="0"/>
              <a:t>*Fonte: BTG Pactual </a:t>
            </a:r>
            <a:r>
              <a:rPr lang="pt-BR" sz="1200" b="1" dirty="0" err="1"/>
              <a:t>Research</a:t>
            </a:r>
            <a:r>
              <a:rPr lang="pt-BR" sz="1200" b="1" dirty="0"/>
              <a:t>, Março/2020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22BEF7E-09B9-4851-A4B9-50C0231A2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190353"/>
              </p:ext>
            </p:extLst>
          </p:nvPr>
        </p:nvGraphicFramePr>
        <p:xfrm>
          <a:off x="264696" y="2514598"/>
          <a:ext cx="11718758" cy="3922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51397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88" y="-440308"/>
            <a:ext cx="5122764" cy="3623027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40368" y="2474294"/>
            <a:ext cx="11911263" cy="3576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/>
              <a:t>Classe ações registra a maior captação anual pela 1ª vez na indústria de fundos, 195% de crescimento ano contra ano 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506598" y="708423"/>
            <a:ext cx="7847202" cy="1325563"/>
          </a:xfrm>
        </p:spPr>
        <p:txBody>
          <a:bodyPr>
            <a:normAutofit/>
          </a:bodyPr>
          <a:lstStyle/>
          <a:p>
            <a:r>
              <a:rPr lang="pt-BR" sz="3600" dirty="0"/>
              <a:t>Captação Líquida em 2019 – </a:t>
            </a:r>
            <a:br>
              <a:rPr lang="pt-BR" sz="3600" dirty="0"/>
            </a:br>
            <a:r>
              <a:rPr lang="pt-BR" sz="3600" dirty="0"/>
              <a:t>Fundos de Ações e Multimercados </a:t>
            </a:r>
            <a:r>
              <a:rPr lang="pt-BR" sz="2400" dirty="0"/>
              <a:t>(R$ bi)</a:t>
            </a:r>
            <a:endParaRPr lang="pt-BR" sz="36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211" y="4463246"/>
            <a:ext cx="3575219" cy="35752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517A56-B7EB-4AEE-A2FA-9BD53C3DEC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311"/>
          <a:stretch/>
        </p:blipFill>
        <p:spPr>
          <a:xfrm>
            <a:off x="535023" y="3264651"/>
            <a:ext cx="11328114" cy="3417630"/>
          </a:xfrm>
          <a:prstGeom prst="rect">
            <a:avLst/>
          </a:prstGeom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662D519-1944-4B95-9B0F-057254D6BEFD}"/>
              </a:ext>
            </a:extLst>
          </p:cNvPr>
          <p:cNvSpPr txBox="1">
            <a:spLocks/>
          </p:cNvSpPr>
          <p:nvPr/>
        </p:nvSpPr>
        <p:spPr>
          <a:xfrm>
            <a:off x="535023" y="6682281"/>
            <a:ext cx="11911263" cy="65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200" b="1" dirty="0"/>
              <a:t>Fonte: ANBIMA </a:t>
            </a:r>
          </a:p>
        </p:txBody>
      </p:sp>
    </p:spTree>
    <p:extLst>
      <p:ext uri="{BB962C8B-B14F-4D97-AF65-F5344CB8AC3E}">
        <p14:creationId xmlns:p14="http://schemas.microsoft.com/office/powerpoint/2010/main" val="900297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8083" y="-732521"/>
            <a:ext cx="5122764" cy="3623027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40367" y="2273530"/>
            <a:ext cx="11911263" cy="3576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/>
              <a:t>Classe ações mantém a liderança nas captações da indústria de fundos apesar das incertezas : </a:t>
            </a:r>
            <a:r>
              <a:rPr lang="pt-BR" sz="2000" b="1" u="sng" dirty="0"/>
              <a:t>+ R$ 21.3 Bi </a:t>
            </a:r>
            <a:r>
              <a:rPr lang="pt-BR" sz="2000" dirty="0"/>
              <a:t>em Janeiro –  alcançando + R$ 189 Bi nos últimos 12  meses.   16 meses seguidos de captação líquida positiva.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506598" y="517120"/>
            <a:ext cx="7847202" cy="1325563"/>
          </a:xfrm>
        </p:spPr>
        <p:txBody>
          <a:bodyPr>
            <a:normAutofit/>
          </a:bodyPr>
          <a:lstStyle/>
          <a:p>
            <a:r>
              <a:rPr lang="pt-BR" sz="3600" dirty="0"/>
              <a:t>Captação Líquida Mensal – </a:t>
            </a:r>
            <a:br>
              <a:rPr lang="pt-BR" sz="3600" dirty="0"/>
            </a:br>
            <a:r>
              <a:rPr lang="pt-BR" sz="3600" dirty="0"/>
              <a:t>Classe Ações </a:t>
            </a:r>
            <a:r>
              <a:rPr lang="pt-BR" sz="2400" dirty="0"/>
              <a:t>(em R$ Bi)</a:t>
            </a:r>
            <a:endParaRPr lang="pt-BR" sz="36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211" y="4463246"/>
            <a:ext cx="3575219" cy="3575219"/>
          </a:xfrm>
          <a:prstGeom prst="rect">
            <a:avLst/>
          </a:prstGeom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662D519-1944-4B95-9B0F-057254D6BEFD}"/>
              </a:ext>
            </a:extLst>
          </p:cNvPr>
          <p:cNvSpPr txBox="1">
            <a:spLocks/>
          </p:cNvSpPr>
          <p:nvPr/>
        </p:nvSpPr>
        <p:spPr>
          <a:xfrm>
            <a:off x="535023" y="6682281"/>
            <a:ext cx="11911263" cy="65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200" b="1" dirty="0"/>
              <a:t>Fonte: ANBIMA, Jan/2020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702910-565D-4C36-A284-1DA134068C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309"/>
          <a:stretch/>
        </p:blipFill>
        <p:spPr>
          <a:xfrm>
            <a:off x="307305" y="3206312"/>
            <a:ext cx="11577388" cy="349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84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88" y="-440308"/>
            <a:ext cx="5122764" cy="3623027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40368" y="2474294"/>
            <a:ext cx="11911263" cy="3576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/>
              <a:t>Classe Renda Fixa no 4º mês consecutivo de saída liquida, acumulando resgates de R$ 91.4 Bi em 12 meses -&gt; busca dos investidores em alocar recursos nas carteiras com estratégias menos conservadoras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506598" y="708423"/>
            <a:ext cx="7847202" cy="1325563"/>
          </a:xfrm>
        </p:spPr>
        <p:txBody>
          <a:bodyPr>
            <a:normAutofit/>
          </a:bodyPr>
          <a:lstStyle/>
          <a:p>
            <a:r>
              <a:rPr lang="pt-BR" sz="3600" dirty="0"/>
              <a:t>Captação Líquida Acumulada nos últimos 12 meses – Classe Renda Fixa </a:t>
            </a:r>
            <a:r>
              <a:rPr lang="pt-BR" sz="2400" dirty="0"/>
              <a:t>(em R$ Bi)</a:t>
            </a:r>
            <a:endParaRPr lang="pt-BR" sz="36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211" y="4463246"/>
            <a:ext cx="3575219" cy="3575219"/>
          </a:xfrm>
          <a:prstGeom prst="rect">
            <a:avLst/>
          </a:prstGeom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662D519-1944-4B95-9B0F-057254D6BEFD}"/>
              </a:ext>
            </a:extLst>
          </p:cNvPr>
          <p:cNvSpPr txBox="1">
            <a:spLocks/>
          </p:cNvSpPr>
          <p:nvPr/>
        </p:nvSpPr>
        <p:spPr>
          <a:xfrm>
            <a:off x="535023" y="6682281"/>
            <a:ext cx="11911263" cy="65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200" b="1" dirty="0"/>
              <a:t>Fonte: ANBIMA, Jan/2020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472238-E316-45BF-8AD7-833103FE1C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43" y="3182719"/>
            <a:ext cx="11577388" cy="356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22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3357" y="4334668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latin typeface="Arial Black" panose="020B0A04020102020204" pitchFamily="34" charset="0"/>
              </a:rPr>
              <a:t>OBRIGADO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14" y="224652"/>
            <a:ext cx="6748477" cy="477279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815" y="6120714"/>
            <a:ext cx="2673422" cy="51898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8" y="424249"/>
            <a:ext cx="5272217" cy="527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96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6F51B9C81796D4EA3375C8CFDC8FFD2" ma:contentTypeVersion="8" ma:contentTypeDescription="Crie um novo documento." ma:contentTypeScope="" ma:versionID="77fef83840b8d10ec43536dac3a55357">
  <xsd:schema xmlns:xsd="http://www.w3.org/2001/XMLSchema" xmlns:xs="http://www.w3.org/2001/XMLSchema" xmlns:p="http://schemas.microsoft.com/office/2006/metadata/properties" xmlns:ns3="97505293-6b62-4f35-853f-2aecdb0bdc52" targetNamespace="http://schemas.microsoft.com/office/2006/metadata/properties" ma:root="true" ma:fieldsID="67f5a44e4f0b1bf97c2d23982ab29521" ns3:_="">
    <xsd:import namespace="97505293-6b62-4f35-853f-2aecdb0bdc5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505293-6b62-4f35-853f-2aecdb0bdc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680650-18F7-42DC-9688-456818ECC498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97505293-6b62-4f35-853f-2aecdb0bdc5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223EDE9-F241-4E35-B9A7-690BE51477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F96A39-BA46-4ACE-92A8-248EEDE829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505293-6b62-4f35-853f-2aecdb0bdc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6768</TotalTime>
  <Words>190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Tema do Office</vt:lpstr>
      <vt:lpstr>PowerPoint Presentation</vt:lpstr>
      <vt:lpstr>Um mundo de juros baixos / negativos</vt:lpstr>
      <vt:lpstr>Evolução da Selic (% ao ano)</vt:lpstr>
      <vt:lpstr>Captação Líquida em 2019 –  Fundos de Ações e Multimercados (R$ bi)</vt:lpstr>
      <vt:lpstr>Captação Líquida Mensal –  Classe Ações (em R$ Bi)</vt:lpstr>
      <vt:lpstr>Captação Líquida Acumulada nos últimos 12 meses – Classe Renda Fixa (em R$ Bi)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Watkins, Victor</cp:lastModifiedBy>
  <cp:revision>4</cp:revision>
  <dcterms:created xsi:type="dcterms:W3CDTF">2020-01-14T12:40:05Z</dcterms:created>
  <dcterms:modified xsi:type="dcterms:W3CDTF">2020-03-10T16:47:52Z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0x01010096F51B9C81796D4EA3375C8CFDC8FFD2</vt:lpwstr>
  </property>
</Properties>
</file>